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9"/>
  </p:notesMasterIdLst>
  <p:sldIdLst>
    <p:sldId id="362" r:id="rId3"/>
    <p:sldId id="369" r:id="rId4"/>
    <p:sldId id="258" r:id="rId5"/>
    <p:sldId id="25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4" r:id="rId14"/>
    <p:sldId id="304" r:id="rId15"/>
    <p:sldId id="326" r:id="rId16"/>
    <p:sldId id="305" r:id="rId17"/>
    <p:sldId id="307" r:id="rId18"/>
    <p:sldId id="306" r:id="rId19"/>
    <p:sldId id="371" r:id="rId20"/>
    <p:sldId id="325" r:id="rId21"/>
    <p:sldId id="299" r:id="rId22"/>
    <p:sldId id="314" r:id="rId23"/>
    <p:sldId id="289" r:id="rId24"/>
    <p:sldId id="309" r:id="rId25"/>
    <p:sldId id="310" r:id="rId26"/>
    <p:sldId id="311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5820" autoAdjust="0"/>
  </p:normalViewPr>
  <p:slideViewPr>
    <p:cSldViewPr snapToGrid="0">
      <p:cViewPr>
        <p:scale>
          <a:sx n="101" d="100"/>
          <a:sy n="101" d="100"/>
        </p:scale>
        <p:origin x="450" y="-1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6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  <p:sldLayoutId id="214748375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net-standar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868980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about.me/damirdobri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-sharpcorner.com/article/net-framework-evolution/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standard/blob/master/docs/versions.md" TargetMode="External"/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340430" y="2294641"/>
            <a:ext cx="80467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Welcome </a:t>
            </a:r>
          </a:p>
          <a:p>
            <a:pPr algn="ctr"/>
            <a:r>
              <a:rPr lang="en-US" sz="3200" dirty="0"/>
              <a:t>to</a:t>
            </a:r>
          </a:p>
          <a:p>
            <a:pPr algn="ctr"/>
            <a:r>
              <a:rPr lang="en-US" sz="4000" dirty="0"/>
              <a:t>Software Engineering </a:t>
            </a:r>
          </a:p>
          <a:p>
            <a:pPr algn="ctr"/>
            <a:r>
              <a:rPr lang="en-US" sz="2800" dirty="0"/>
              <a:t>Lesson</a:t>
            </a:r>
            <a:r>
              <a:rPr lang="en-US" sz="4000" dirty="0"/>
              <a:t> </a:t>
            </a:r>
            <a:r>
              <a:rPr lang="en-US" sz="2800" dirty="0"/>
              <a:t>WS202</a:t>
            </a:r>
            <a:r>
              <a:rPr lang="en-DE" sz="2800" dirty="0"/>
              <a:t>2</a:t>
            </a:r>
            <a:r>
              <a:rPr lang="en-US" sz="2800" dirty="0"/>
              <a:t>/202</a:t>
            </a:r>
            <a:r>
              <a:rPr lang="en-DE" sz="2800" dirty="0"/>
              <a:t>3</a:t>
            </a:r>
            <a:endParaRPr lang="en-US" sz="2800" dirty="0"/>
          </a:p>
          <a:p>
            <a:pPr algn="ctr"/>
            <a:r>
              <a:rPr lang="en-US" sz="2800" dirty="0"/>
              <a:t>Starting at 14:15</a:t>
            </a:r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46" y="6039842"/>
            <a:ext cx="616132" cy="4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6E2A2C-3592-4099-8A57-057CFEC37A2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137E1-AF77-48F4-9BAE-D596AE03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4523869"/>
            <a:ext cx="1403387" cy="138914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8A35AE6-864A-4BFA-85C6-AFB2007E1A3D}"/>
              </a:ext>
            </a:extLst>
          </p:cNvPr>
          <p:cNvSpPr/>
          <p:nvPr/>
        </p:nvSpPr>
        <p:spPr bwMode="auto">
          <a:xfrm>
            <a:off x="792478" y="3265713"/>
            <a:ext cx="1012372" cy="783253"/>
          </a:xfrm>
          <a:prstGeom prst="wedgeRectCallout">
            <a:avLst>
              <a:gd name="adj1" fmla="val -11801"/>
              <a:gd name="adj2" fmla="val 76676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cs typeface="Segoe UI" pitchFamily="34" charset="0"/>
              </a:rPr>
              <a:t>survey</a:t>
            </a:r>
            <a:endParaRPr lang="en-DE" sz="1400" dirty="0">
              <a:solidFill>
                <a:schemeClr val="tx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80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AA302-9BEA-410C-B398-3B98EA30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89" y="1189176"/>
            <a:ext cx="8221222" cy="520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3AF03-C98E-4356-9C14-F5D7CB633AAF}"/>
              </a:ext>
            </a:extLst>
          </p:cNvPr>
          <p:cNvSpPr txBox="1"/>
          <p:nvPr/>
        </p:nvSpPr>
        <p:spPr>
          <a:xfrm>
            <a:off x="-64639" y="6291490"/>
            <a:ext cx="68453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https://docs.microsoft.com/en-us/dotnet/standard/net-standard</a:t>
            </a:r>
            <a:r>
              <a:rPr lang="en-US" sz="1200" dirty="0"/>
              <a:t>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2710653" y="2831680"/>
            <a:ext cx="7194662" cy="730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https://docs.microsoft.com/en-us/dotnet/api/</a:t>
            </a:r>
            <a:endParaRPr lang="en-US" sz="2800" dirty="0"/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US" sz="2000" dirty="0"/>
              <a:t>You can build a library or an application</a:t>
            </a:r>
          </a:p>
          <a:p>
            <a:pPr lvl="1"/>
            <a:r>
              <a:rPr lang="en-US" sz="2000" dirty="0"/>
              <a:t>You build an application and must decide which set of APIs you want to use.</a:t>
            </a:r>
          </a:p>
          <a:p>
            <a:pPr lvl="1"/>
            <a:r>
              <a:rPr lang="en-US" sz="2000" dirty="0"/>
              <a:t>The framework is defined by the Target Framework Moniker (TMF).</a:t>
            </a:r>
          </a:p>
          <a:p>
            <a:pPr lvl="1"/>
            <a:r>
              <a:rPr lang="en-DE" sz="1800" dirty="0">
                <a:hlinkClick r:id="rId2"/>
              </a:rPr>
              <a:t>https://docs.microsoft.com/en-us/dotnet/standard/frameworks</a:t>
            </a:r>
            <a:endParaRPr lang="en-US" sz="1800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800" dirty="0">
                <a:hlinkClick r:id="rId3"/>
              </a:rPr>
              <a:t>https://docs.microsoft.com/en-us/dotnet/core/rid-catalog</a:t>
            </a:r>
            <a:endParaRPr lang="en-US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4B9B-6A60-4BE0-9238-9944231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target runtime(s)?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37511-18C6-49D0-8024-BFCEBDF7ACFF}"/>
              </a:ext>
            </a:extLst>
          </p:cNvPr>
          <p:cNvSpPr/>
          <p:nvPr/>
        </p:nvSpPr>
        <p:spPr>
          <a:xfrm>
            <a:off x="1157555" y="2058706"/>
            <a:ext cx="9085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&gt;dotnet publish -r win10-x64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2367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dotnet publish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C46F656-5AE3-4F36-BB23-ED846A0E4B7F}"/>
              </a:ext>
            </a:extLst>
          </p:cNvPr>
          <p:cNvSpPr/>
          <p:nvPr/>
        </p:nvSpPr>
        <p:spPr bwMode="auto">
          <a:xfrm>
            <a:off x="6518365" y="952180"/>
            <a:ext cx="1796143" cy="735302"/>
          </a:xfrm>
          <a:prstGeom prst="wedgeRectCallout">
            <a:avLst>
              <a:gd name="adj1" fmla="val -64833"/>
              <a:gd name="adj2" fmla="val 1326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Dependent (default)</a:t>
            </a:r>
            <a:endParaRPr lang="en-DE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27E459A-08BC-45FB-A952-0F322404A3AC}"/>
              </a:ext>
            </a:extLst>
          </p:cNvPr>
          <p:cNvSpPr/>
          <p:nvPr/>
        </p:nvSpPr>
        <p:spPr bwMode="auto">
          <a:xfrm>
            <a:off x="9302931" y="1447136"/>
            <a:ext cx="2538549" cy="735302"/>
          </a:xfrm>
          <a:prstGeom prst="wedgeRectCallout">
            <a:avLst>
              <a:gd name="adj1" fmla="val -88096"/>
              <a:gd name="adj2" fmla="val 767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Framework </a:t>
            </a:r>
            <a:r>
              <a:rPr lang="en-US" sz="1400" dirty="0" err="1"/>
              <a:t>INDependent</a:t>
            </a:r>
            <a:r>
              <a:rPr lang="en-US" sz="1400" dirty="0"/>
              <a:t> = Self-Contained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3BF9-5862-4D23-B4FD-17ADB3B5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as a Single File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6E174-DFF2-443A-AFB5-E36865E0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82" y="985626"/>
            <a:ext cx="6486572" cy="1843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CE486-E4EC-4A8B-80A1-D8D9055A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457915"/>
            <a:ext cx="3677682" cy="332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F01E3-31DB-492B-9339-A2F49090D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78" y="3876648"/>
            <a:ext cx="5654115" cy="149129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1C6D40-3BD3-4A3F-A8C3-0CDCB6098780}"/>
              </a:ext>
            </a:extLst>
          </p:cNvPr>
          <p:cNvCxnSpPr>
            <a:stCxn id="4" idx="1"/>
            <a:endCxn id="6" idx="0"/>
          </p:cNvCxnSpPr>
          <p:nvPr/>
        </p:nvCxnSpPr>
        <p:spPr>
          <a:xfrm flipH="1">
            <a:off x="2158881" y="1907177"/>
            <a:ext cx="2287501" cy="5507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0DD64-A5A7-4445-9468-E674D5F96F2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997722" y="4119583"/>
            <a:ext cx="1188356" cy="5027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896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82267-42FB-41DB-B59C-338C6150A643}"/>
              </a:ext>
            </a:extLst>
          </p:cNvPr>
          <p:cNvSpPr/>
          <p:nvPr/>
        </p:nvSpPr>
        <p:spPr>
          <a:xfrm>
            <a:off x="2209801" y="720566"/>
            <a:ext cx="80467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rule No1</a:t>
            </a:r>
          </a:p>
          <a:p>
            <a:pPr algn="ctr"/>
            <a:r>
              <a:rPr lang="en-US" sz="4000" u="sng" dirty="0"/>
              <a:t>Keep your camera on</a:t>
            </a:r>
            <a:endParaRPr lang="en-US" sz="3600" u="sng" dirty="0"/>
          </a:p>
          <a:p>
            <a:pPr algn="ctr"/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Web cam">
            <a:extLst>
              <a:ext uri="{FF2B5EF4-FFF2-40B4-BE49-F238E27FC236}">
                <a16:creationId xmlns:a16="http://schemas.microsoft.com/office/drawing/2014/main" id="{B23B7DEC-9DC5-4A44-8068-31C2ECBB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1" y="2233136"/>
            <a:ext cx="914400" cy="914400"/>
          </a:xfrm>
          <a:prstGeom prst="rect">
            <a:avLst/>
          </a:prstGeom>
        </p:spPr>
      </p:pic>
      <p:pic>
        <p:nvPicPr>
          <p:cNvPr id="1026" name="Picture 2" descr="LIVE on AIR - Home | Facebook">
            <a:extLst>
              <a:ext uri="{FF2B5EF4-FFF2-40B4-BE49-F238E27FC236}">
                <a16:creationId xmlns:a16="http://schemas.microsoft.com/office/drawing/2014/main" id="{D7BB249D-832A-4B69-99C0-973971A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61" y="4375310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D67FB-6997-4D54-9248-742BDA9778E3}"/>
              </a:ext>
            </a:extLst>
          </p:cNvPr>
          <p:cNvSpPr txBox="1"/>
          <p:nvPr/>
        </p:nvSpPr>
        <p:spPr>
          <a:xfrm>
            <a:off x="9165748" y="102775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+++ Live +++        +++ Live +++     +++ Live +++</a:t>
            </a:r>
            <a:endParaRPr lang="en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99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4.81481E-6 L -1.30277 0.0009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E5 -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Rectangle 33"/>
          <p:cNvGrpSpPr/>
          <p:nvPr/>
        </p:nvGrpSpPr>
        <p:grpSpPr>
          <a:xfrm>
            <a:off x="2196896" y="2374654"/>
            <a:ext cx="4727997" cy="2684109"/>
            <a:chOff x="-2" y="151009"/>
            <a:chExt cx="2918247" cy="907029"/>
          </a:xfrm>
        </p:grpSpPr>
        <p:sp>
          <p:nvSpPr>
            <p:cNvPr id="144" name="Rectangle"/>
            <p:cNvSpPr/>
            <p:nvPr/>
          </p:nvSpPr>
          <p:spPr>
            <a:xfrm>
              <a:off x="-2" y="151009"/>
              <a:ext cx="2918247" cy="907029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145" name="Lesson  Mo. 14.15-17.45 h Lab:      Thur. 14.00-16.00 h…"/>
            <p:cNvSpPr txBox="1"/>
            <p:nvPr/>
          </p:nvSpPr>
          <p:spPr>
            <a:xfrm>
              <a:off x="45720" y="214498"/>
              <a:ext cx="2826802" cy="78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Lesson  Mo.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14.15-15.45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16.00-17.30 h</a:t>
              </a: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17.45-19.15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lang="en-US" dirty="0"/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Lab: Wed. 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08.15-11.30 h</a:t>
              </a:r>
            </a:p>
            <a:p>
              <a:pPr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US" dirty="0">
                  <a:ea typeface="+mj-lt"/>
                  <a:cs typeface="+mj-lt"/>
                </a:rPr>
                <a:t>Room 8-</a:t>
              </a:r>
              <a:r>
                <a:rPr lang="en-DE" dirty="0">
                  <a:ea typeface="+mj-lt"/>
                  <a:cs typeface="+mj-lt"/>
                </a:rPr>
                <a:t>A14</a:t>
              </a:r>
              <a:endParaRPr dirty="0"/>
            </a:p>
          </p:txBody>
        </p:sp>
      </p:grpSp>
      <p:grpSp>
        <p:nvGrpSpPr>
          <p:cNvPr id="149" name="Rectangle 37"/>
          <p:cNvGrpSpPr/>
          <p:nvPr/>
        </p:nvGrpSpPr>
        <p:grpSpPr>
          <a:xfrm>
            <a:off x="2063545" y="820763"/>
            <a:ext cx="8352939" cy="1015659"/>
            <a:chOff x="-1" y="-3773"/>
            <a:chExt cx="8352937" cy="1015657"/>
          </a:xfrm>
        </p:grpSpPr>
        <p:sp>
          <p:nvSpPr>
            <p:cNvPr id="147" name="Rectangle"/>
            <p:cNvSpPr/>
            <p:nvPr/>
          </p:nvSpPr>
          <p:spPr>
            <a:xfrm>
              <a:off x="-1" y="-2"/>
              <a:ext cx="8352937" cy="1008123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/>
            </a:p>
          </p:txBody>
        </p:sp>
        <p:sp>
          <p:nvSpPr>
            <p:cNvPr id="148" name="Software Engineering…"/>
            <p:cNvSpPr txBox="1"/>
            <p:nvPr/>
          </p:nvSpPr>
          <p:spPr>
            <a:xfrm>
              <a:off x="45718" y="-3773"/>
              <a:ext cx="8261498" cy="101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4000" dirty="0"/>
                <a:t>Software Engineering</a:t>
              </a:r>
            </a:p>
            <a:p>
              <a: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2000" dirty="0"/>
                <a:t>WS-2022-2023</a:t>
              </a:r>
            </a:p>
          </p:txBody>
        </p:sp>
      </p:grp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77" y="2277416"/>
            <a:ext cx="2638307" cy="2555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9"/>
          <p:cNvSpPr txBox="1"/>
          <p:nvPr/>
        </p:nvSpPr>
        <p:spPr>
          <a:xfrm>
            <a:off x="9211465" y="102772"/>
            <a:ext cx="7040883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dirty="0"/>
              <a:t>+++ Live +++        +++ Live +++     +++ Live +++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00A64-3C54-4C4E-C344-694C2FE25FBC}"/>
              </a:ext>
            </a:extLst>
          </p:cNvPr>
          <p:cNvSpPr txBox="1"/>
          <p:nvPr/>
        </p:nvSpPr>
        <p:spPr>
          <a:xfrm>
            <a:off x="5817454" y="5772630"/>
            <a:ext cx="43606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j-lt"/>
                <a:cs typeface="+mj-lt"/>
                <a:hlinkClick r:id="rId3"/>
              </a:rPr>
              <a:t>https://www.linkedin.com/groups/8689804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1.302950 0.000915" pathEditMode="relative">
                                      <p:cBhvr>
                                        <p:cTn id="6" dur="2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Building, running and debugging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DE" dirty="0"/>
              <a:t>Evolution of .NET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8EECC-2FE3-5A41-6C48-CD8094A711B3}"/>
              </a:ext>
            </a:extLst>
          </p:cNvPr>
          <p:cNvSpPr txBox="1"/>
          <p:nvPr/>
        </p:nvSpPr>
        <p:spPr>
          <a:xfrm>
            <a:off x="3502436" y="3885124"/>
            <a:ext cx="684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.NET Framework Evolution (c-sharpcorner.com)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518043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https://github.com/dotnet/standard/blob/master/docs/versions.md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2.1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719</Words>
  <Application>Microsoft Office PowerPoint</Application>
  <PresentationFormat>Widescreen</PresentationFormat>
  <Paragraphs>125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Evolution of .NET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How to specify target runtime(s)?</vt:lpstr>
      <vt:lpstr>Build application</vt:lpstr>
      <vt:lpstr>Run with dbl-click on .EXE</vt:lpstr>
      <vt:lpstr> Build Self-Contained Application</vt:lpstr>
      <vt:lpstr>Publish as a Single File</vt:lpstr>
      <vt:lpstr>Working with objects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Damir Dobric</cp:lastModifiedBy>
  <cp:revision>17</cp:revision>
  <dcterms:created xsi:type="dcterms:W3CDTF">2018-11-04T18:39:41Z</dcterms:created>
  <dcterms:modified xsi:type="dcterms:W3CDTF">2022-11-07T21:19:44Z</dcterms:modified>
</cp:coreProperties>
</file>